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7560000" cy="532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00" y="1013000"/>
            <a:ext cx="2921000" cy="33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hair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头发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00" y="1355900"/>
            <a:ext cx="3022600" cy="261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curly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《卷曲的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00" y="822500"/>
            <a:ext cx="3073400" cy="368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6600">
                <a:latin typeface="Calibri"/>
              </a:defRPr>
            </a:pPr>
            <a:r>
              <a:t>astronaut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宇航员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78000"/>
            <a:ext cx="35052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blonde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金发的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0" y="1851200"/>
            <a:ext cx="3632200" cy="162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rainbow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彩虹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cloudy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多云的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0" y="974900"/>
            <a:ext cx="3098800" cy="337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nose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鼻子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0" y="1152700"/>
            <a:ext cx="2667000" cy="302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funny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好笑的,好玩的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0" y="1609900"/>
            <a:ext cx="3225800" cy="210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little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小的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say</a:t>
            </a:r>
          </a:p>
          <a:p>
            <a:pPr algn="ctr">
              <a:defRPr b="0" sz="3200">
                <a:latin typeface="微软雅黑"/>
              </a:defRPr>
            </a:pPr>
            <a:r>
              <a:t>(动词)</a:t>
            </a:r>
          </a:p>
          <a:p>
            <a:pPr algn="ctr">
              <a:defRPr b="0" sz="3200">
                <a:latin typeface="微软雅黑"/>
              </a:defRPr>
            </a:pPr>
            <a:r>
              <a:t>说。讲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not</a:t>
            </a:r>
          </a:p>
          <a:p>
            <a:pPr algn="ctr">
              <a:defRPr b="0" sz="3200">
                <a:latin typeface="微软雅黑"/>
              </a:defRPr>
            </a:pPr>
            <a:r>
              <a:t>(副词)</a:t>
            </a:r>
          </a:p>
          <a:p>
            <a:pPr algn="ctr">
              <a:defRPr b="0" sz="3200">
                <a:latin typeface="微软雅黑"/>
              </a:defRPr>
            </a:pPr>
            <a:r>
              <a:t>不没有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my</a:t>
            </a:r>
          </a:p>
          <a:p>
            <a:pPr algn="ctr">
              <a:defRPr b="0" sz="3200">
                <a:latin typeface="微软雅黑"/>
              </a:defRPr>
            </a:pPr>
            <a:r>
              <a:t>(限定词)</a:t>
            </a:r>
          </a:p>
          <a:p>
            <a:pPr algn="ctr">
              <a:defRPr b="0" sz="3200">
                <a:latin typeface="微软雅黑"/>
              </a:defRPr>
            </a:pPr>
            <a:r>
              <a:t>我的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lick</a:t>
            </a:r>
          </a:p>
          <a:p>
            <a:pPr algn="ctr">
              <a:defRPr b="0" sz="3200">
                <a:latin typeface="微软雅黑"/>
              </a:defRPr>
            </a:pPr>
            <a:r>
              <a:t>(动词)</a:t>
            </a:r>
          </a:p>
          <a:p>
            <a:pPr algn="ctr">
              <a:defRPr b="0" sz="3200">
                <a:latin typeface="微软雅黑"/>
              </a:defRPr>
            </a:pPr>
            <a:r>
              <a:t>舔;舐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00" y="1914700"/>
            <a:ext cx="31750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tongue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舌头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" y="1178100"/>
            <a:ext cx="3352800" cy="297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sniff</a:t>
            </a:r>
          </a:p>
          <a:p>
            <a:pPr algn="ctr">
              <a:defRPr b="0" sz="3200">
                <a:latin typeface="微软雅黑"/>
              </a:defRPr>
            </a:pPr>
            <a:r>
              <a:t>(动词)</a:t>
            </a:r>
          </a:p>
          <a:p>
            <a:pPr algn="ctr">
              <a:defRPr b="0" sz="3200">
                <a:latin typeface="微软雅黑"/>
              </a:defRPr>
            </a:pPr>
            <a:r>
              <a:t>嗅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runny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稀的,流动的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bunny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兔子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snore</a:t>
            </a:r>
          </a:p>
          <a:p>
            <a:pPr algn="ctr">
              <a:defRPr b="0" sz="3200">
                <a:latin typeface="微软雅黑"/>
              </a:defRPr>
            </a:pPr>
            <a:r>
              <a:t>(动词)</a:t>
            </a:r>
          </a:p>
          <a:p>
            <a:pPr algn="ctr">
              <a:defRPr b="0" sz="3200">
                <a:latin typeface="微软雅黑"/>
              </a:defRPr>
            </a:pPr>
            <a:r>
              <a:t>223打呼噜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00" y="1101900"/>
            <a:ext cx="3022600" cy="312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blow</a:t>
            </a:r>
          </a:p>
          <a:p>
            <a:pPr algn="ctr">
              <a:defRPr b="0" sz="3200">
                <a:latin typeface="微软雅黑"/>
              </a:defRPr>
            </a:pPr>
            <a:r>
              <a:t>(动词)</a:t>
            </a:r>
          </a:p>
          <a:p>
            <a:pPr algn="ctr">
              <a:defRPr b="0" sz="3200">
                <a:latin typeface="微软雅黑"/>
              </a:defRPr>
            </a:pPr>
            <a:r>
              <a:t>吹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00" y="1317800"/>
            <a:ext cx="2362200" cy="269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tummy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肚子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0" y="1127300"/>
            <a:ext cx="3124200" cy="307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help</a:t>
            </a:r>
          </a:p>
          <a:p>
            <a:pPr algn="ctr">
              <a:defRPr b="0" sz="3200">
                <a:latin typeface="微软雅黑"/>
              </a:defRPr>
            </a:pPr>
            <a:r>
              <a:t>(动词)</a:t>
            </a:r>
          </a:p>
          <a:p>
            <a:pPr algn="ctr">
              <a:defRPr b="0" sz="3200">
                <a:latin typeface="微软雅黑"/>
              </a:defRPr>
            </a:pPr>
            <a:r>
              <a:t>帮助。帮忙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00" y="1025700"/>
            <a:ext cx="2641600" cy="327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baby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宝宝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your</a:t>
            </a:r>
          </a:p>
          <a:p>
            <a:pPr algn="ctr">
              <a:defRPr b="0" sz="3200">
                <a:latin typeface="微软雅黑"/>
              </a:defRPr>
            </a:pPr>
            <a:r>
              <a:t>(限定词)</a:t>
            </a:r>
          </a:p>
          <a:p>
            <a:pPr algn="ctr">
              <a:defRPr b="0" sz="3200">
                <a:latin typeface="微软雅黑"/>
              </a:defRPr>
            </a:pPr>
            <a:r>
              <a:t>你的,你们的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mummy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妈妈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0" y="1470200"/>
            <a:ext cx="2743200" cy="238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drum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鼓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furry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毛茸茸的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0" y="1546400"/>
            <a:ext cx="2336800" cy="223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full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满的,充满的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0" y="505000"/>
            <a:ext cx="3479800" cy="431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hungry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饥饿的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tickle</a:t>
            </a:r>
          </a:p>
          <a:p>
            <a:pPr algn="ctr">
              <a:defRPr b="0" sz="3200">
                <a:latin typeface="微软雅黑"/>
              </a:defRPr>
            </a:pPr>
            <a:r>
              <a:t>(动词)</a:t>
            </a:r>
          </a:p>
          <a:p>
            <a:pPr algn="ctr">
              <a:defRPr b="0" sz="3200">
                <a:latin typeface="微软雅黑"/>
              </a:defRPr>
            </a:pPr>
            <a:r>
              <a:t>挠痒痒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00" y="1648000"/>
            <a:ext cx="2032000" cy="203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silly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傻乎乎的,笨的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0" y="1444800"/>
            <a:ext cx="3327400" cy="243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feet</a:t>
            </a:r>
          </a:p>
          <a:p>
            <a:pPr algn="ctr">
              <a:defRPr b="0" sz="3200">
                <a:latin typeface="微软雅黑"/>
              </a:defRPr>
            </a:pPr>
            <a:r>
              <a:t>(名词复数)</a:t>
            </a:r>
          </a:p>
          <a:p>
            <a:pPr algn="ctr">
              <a:defRPr b="0" sz="3200">
                <a:latin typeface="微软雅黑"/>
              </a:defRPr>
            </a:pPr>
            <a:r>
              <a:t>脚(复数)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00" y="1140000"/>
            <a:ext cx="2794000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big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大的,巨大的;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00" y="1000300"/>
            <a:ext cx="2438400" cy="332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jump</a:t>
            </a:r>
          </a:p>
          <a:p>
            <a:pPr algn="ctr">
              <a:defRPr b="0" sz="3200">
                <a:latin typeface="微软雅黑"/>
              </a:defRPr>
            </a:pPr>
            <a:r>
              <a:t>(动词)</a:t>
            </a:r>
          </a:p>
          <a:p>
            <a:pPr algn="ctr">
              <a:defRPr b="0" sz="3200">
                <a:latin typeface="微软雅黑"/>
              </a:defRPr>
            </a:pPr>
            <a:r>
              <a:t>跳,跳跃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0" y="1178100"/>
            <a:ext cx="3327400" cy="297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new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新的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00" y="1038400"/>
            <a:ext cx="2692400" cy="325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dance</a:t>
            </a:r>
          </a:p>
          <a:p>
            <a:pPr algn="ctr">
              <a:defRPr b="0" sz="3200">
                <a:latin typeface="微软雅黑"/>
              </a:defRPr>
            </a:pPr>
            <a:r>
              <a:t>(动词)</a:t>
            </a:r>
          </a:p>
          <a:p>
            <a:pPr algn="ctr">
              <a:defRPr b="0" sz="3200">
                <a:latin typeface="微软雅黑"/>
              </a:defRPr>
            </a:pPr>
            <a:r>
              <a:t>跳舞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can</a:t>
            </a:r>
          </a:p>
          <a:p>
            <a:pPr algn="ctr">
              <a:defRPr b="0" sz="3200">
                <a:latin typeface="微软雅黑"/>
              </a:defRPr>
            </a:pPr>
            <a:r>
              <a:t>(情态动词)</a:t>
            </a:r>
          </a:p>
          <a:p>
            <a:pPr algn="ctr">
              <a:defRPr b="0" sz="3200">
                <a:latin typeface="微软雅黑"/>
              </a:defRPr>
            </a:pPr>
            <a:r>
              <a:t>能;会;可以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webbed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网状的,有蹼的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tiptoe</a:t>
            </a:r>
          </a:p>
          <a:p>
            <a:pPr algn="ctr">
              <a:defRPr b="0" sz="3200">
                <a:latin typeface="微软雅黑"/>
              </a:defRPr>
            </a:pPr>
            <a:r>
              <a:t>(动词)</a:t>
            </a:r>
          </a:p>
          <a:p>
            <a:pPr algn="ctr">
              <a:defRPr b="0" sz="3200">
                <a:latin typeface="微软雅黑"/>
              </a:defRPr>
            </a:pPr>
            <a:r>
              <a:t>踮脚尖走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0" y="276400"/>
            <a:ext cx="3683000" cy="477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smelly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有味道的,臭臭的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00" y="1533700"/>
            <a:ext cx="2616200" cy="226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jelly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果冻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head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头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505000"/>
            <a:ext cx="3505200" cy="431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6600">
                <a:latin typeface="Calibri"/>
              </a:defRPr>
            </a:pPr>
            <a:r>
              <a:t>shoulder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肩膀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0" y="1114600"/>
            <a:ext cx="2743200" cy="309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knee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膝盖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78000"/>
            <a:ext cx="35052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toe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脚趾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00" y="1813100"/>
            <a:ext cx="2870200" cy="170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long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长的,长期的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ear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耳朵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mouth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嘴巴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eye</a:t>
            </a:r>
          </a:p>
          <a:p>
            <a:pPr algn="ctr">
              <a:defRPr b="0" sz="3200">
                <a:latin typeface="微软雅黑"/>
              </a:defRPr>
            </a:pPr>
            <a:r>
              <a:t>(名词单数)</a:t>
            </a:r>
          </a:p>
          <a:p>
            <a:pPr algn="ctr">
              <a:defRPr b="0" sz="3200">
                <a:latin typeface="微软雅黑"/>
              </a:defRPr>
            </a:pPr>
            <a:r>
              <a:t>眼睛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00" y="1114600"/>
            <a:ext cx="2438400" cy="309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short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短的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pink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粉色的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00" y="1889300"/>
            <a:ext cx="2235200" cy="1549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green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绿色的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0" y="2283000"/>
            <a:ext cx="3302000" cy="76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第二周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6600">
                <a:latin typeface="Calibri"/>
              </a:defRPr>
            </a:pPr>
            <a:r>
              <a:t>straight</a:t>
            </a:r>
          </a:p>
          <a:p>
            <a:pPr algn="ctr">
              <a:defRPr b="0" sz="3200">
                <a:latin typeface="微软雅黑"/>
              </a:defRPr>
            </a:pPr>
            <a:r>
              <a:t>(形容词)</a:t>
            </a:r>
          </a:p>
          <a:p>
            <a:pPr algn="ctr">
              <a:defRPr b="0" sz="3200">
                <a:latin typeface="微软雅黑"/>
              </a:defRPr>
            </a:pPr>
            <a:r>
              <a:t>直的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